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85" r:id="rId1"/>
  </p:sldMasterIdLst>
  <p:notesMasterIdLst>
    <p:notesMasterId r:id="rId26"/>
  </p:notesMasterIdLst>
  <p:handoutMasterIdLst>
    <p:handoutMasterId r:id="rId27"/>
  </p:handoutMasterIdLst>
  <p:sldIdLst>
    <p:sldId id="280" r:id="rId2"/>
    <p:sldId id="427" r:id="rId3"/>
    <p:sldId id="439" r:id="rId4"/>
    <p:sldId id="438" r:id="rId5"/>
    <p:sldId id="441" r:id="rId6"/>
    <p:sldId id="440" r:id="rId7"/>
    <p:sldId id="425" r:id="rId8"/>
    <p:sldId id="442" r:id="rId9"/>
    <p:sldId id="431" r:id="rId10"/>
    <p:sldId id="446" r:id="rId11"/>
    <p:sldId id="447" r:id="rId12"/>
    <p:sldId id="443" r:id="rId13"/>
    <p:sldId id="432" r:id="rId14"/>
    <p:sldId id="444" r:id="rId15"/>
    <p:sldId id="428" r:id="rId16"/>
    <p:sldId id="448" r:id="rId17"/>
    <p:sldId id="445" r:id="rId18"/>
    <p:sldId id="434" r:id="rId19"/>
    <p:sldId id="436" r:id="rId20"/>
    <p:sldId id="437" r:id="rId21"/>
    <p:sldId id="422" r:id="rId22"/>
    <p:sldId id="433" r:id="rId23"/>
    <p:sldId id="435" r:id="rId24"/>
    <p:sldId id="421" r:id="rId25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CC99"/>
    <a:srgbClr val="CCCCFF"/>
    <a:srgbClr val="FFFF99"/>
    <a:srgbClr val="99FFCC"/>
    <a:srgbClr val="FF5050"/>
    <a:srgbClr val="336600"/>
    <a:srgbClr val="669900"/>
    <a:srgbClr val="3399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840" y="-104"/>
      </p:cViewPr>
      <p:guideLst>
        <p:guide orient="horz" pos="4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Lucida Grande" pitchFamily="-65" charset="0"/>
              </a:defRPr>
            </a:lvl1pPr>
          </a:lstStyle>
          <a:p>
            <a:pPr>
              <a:defRPr/>
            </a:pPr>
            <a:fld id="{40B7D231-4384-0B4A-B996-BE8AC987A40E}" type="datetime1">
              <a:rPr lang="en-GB"/>
              <a:pPr>
                <a:defRPr/>
              </a:pPr>
              <a:t>9/4/14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Lucida Grande" pitchFamily="-65" charset="0"/>
              </a:defRPr>
            </a:lvl1pPr>
          </a:lstStyle>
          <a:p>
            <a:pPr>
              <a:defRPr/>
            </a:pPr>
            <a:fld id="{3FB7B275-E58E-8842-984E-C6726EEA4E7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 b="0">
                <a:latin typeface="Lucida Grande" pitchFamily="-65" charset="0"/>
              </a:defRPr>
            </a:lvl1pPr>
          </a:lstStyle>
          <a:p>
            <a:pPr>
              <a:defRPr/>
            </a:pPr>
            <a:fld id="{041553EF-9E34-6444-9C53-CF695D96B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9240D9-77F8-C044-88F0-37AC881E68B2}" type="slidenum">
              <a:rPr lang="en-US">
                <a:latin typeface="Lucida Grande" pitchFamily="-105" charset="0"/>
              </a:rPr>
              <a:pPr/>
              <a:t>1</a:t>
            </a:fld>
            <a:endParaRPr lang="en-US">
              <a:latin typeface="Lucida Grande" pitchFamily="-105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Lucida Grande" pitchFamily="-105" charset="0"/>
              <a:ea typeface="MS P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048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0" y="26670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GB"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5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28600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36"/>
          <p:cNvGrpSpPr>
            <a:grpSpLocks/>
          </p:cNvGrpSpPr>
          <p:nvPr userDrawn="1"/>
        </p:nvGrpSpPr>
        <p:grpSpPr bwMode="auto">
          <a:xfrm>
            <a:off x="228600" y="6129338"/>
            <a:ext cx="3657600" cy="576262"/>
            <a:chOff x="395288" y="6019800"/>
            <a:chExt cx="3658165" cy="576263"/>
          </a:xfrm>
        </p:grpSpPr>
        <p:pic>
          <p:nvPicPr>
            <p:cNvPr id="13" name="Picture 24" descr="ICHI_2_rgb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5288" y="6021388"/>
              <a:ext cx="2971804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25"/>
            <p:cNvSpPr/>
            <p:nvPr userDrawn="1"/>
          </p:nvSpPr>
          <p:spPr bwMode="auto">
            <a:xfrm>
              <a:off x="990693" y="6019800"/>
              <a:ext cx="2438777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Lucida Grande"/>
                <a:ea typeface="MS PGothic" pitchFamily="34" charset="-128"/>
              </a:endParaRPr>
            </a:p>
          </p:txBody>
        </p:sp>
        <p:sp>
          <p:nvSpPr>
            <p:cNvPr id="16" name="TextBox 26"/>
            <p:cNvSpPr txBox="1"/>
            <p:nvPr userDrawn="1"/>
          </p:nvSpPr>
          <p:spPr>
            <a:xfrm>
              <a:off x="1074843" y="6070600"/>
              <a:ext cx="2978610" cy="492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1400" b="0">
                  <a:solidFill>
                    <a:srgbClr val="1E4786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Hamlyn Centre</a:t>
              </a:r>
            </a:p>
            <a:p>
              <a:pPr eaLnBrk="0" hangingPunct="0">
                <a:defRPr/>
              </a:pPr>
              <a:r>
                <a:rPr lang="en-US" sz="1200" b="0">
                  <a:solidFill>
                    <a:srgbClr val="7598C2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Institute of Global Health Innovation</a:t>
              </a:r>
              <a:endParaRPr lang="en-GB" sz="1200" b="0">
                <a:solidFill>
                  <a:srgbClr val="7598C2"/>
                </a:solidFill>
                <a:latin typeface="Tahoma" pitchFamily="34" charset="0"/>
                <a:ea typeface="MS PGothic" pitchFamily="34" charset="-128"/>
                <a:cs typeface="Tahoma" pitchFamily="34" charset="0"/>
              </a:endParaRPr>
            </a:p>
          </p:txBody>
        </p:sp>
      </p:grp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114800"/>
            <a:ext cx="5791200" cy="685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2819400"/>
            <a:ext cx="5791200" cy="12954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7010400" y="16764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7010400" y="48768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7010400" y="38100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7010400" y="27432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286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2950" y="5876925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GB"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7" name="Group 36"/>
          <p:cNvGrpSpPr>
            <a:grpSpLocks/>
          </p:cNvGrpSpPr>
          <p:nvPr userDrawn="1"/>
        </p:nvGrpSpPr>
        <p:grpSpPr bwMode="auto">
          <a:xfrm>
            <a:off x="228600" y="6129338"/>
            <a:ext cx="3657600" cy="576262"/>
            <a:chOff x="395288" y="6019800"/>
            <a:chExt cx="3658165" cy="576263"/>
          </a:xfrm>
        </p:grpSpPr>
        <p:pic>
          <p:nvPicPr>
            <p:cNvPr id="8" name="Picture 15" descr="ICHI_2_rgb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5288" y="6021388"/>
              <a:ext cx="2971804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16"/>
            <p:cNvSpPr/>
            <p:nvPr userDrawn="1"/>
          </p:nvSpPr>
          <p:spPr bwMode="auto">
            <a:xfrm>
              <a:off x="990693" y="6019800"/>
              <a:ext cx="2438777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Lucida Grande"/>
                <a:ea typeface="MS PGothic" pitchFamily="34" charset="-128"/>
              </a:endParaRPr>
            </a:p>
          </p:txBody>
        </p:sp>
        <p:sp>
          <p:nvSpPr>
            <p:cNvPr id="10" name="TextBox 17"/>
            <p:cNvSpPr txBox="1"/>
            <p:nvPr userDrawn="1"/>
          </p:nvSpPr>
          <p:spPr>
            <a:xfrm>
              <a:off x="1074843" y="6070600"/>
              <a:ext cx="2978610" cy="492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1400" b="0">
                  <a:solidFill>
                    <a:srgbClr val="1E4786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Hamlyn Centre</a:t>
              </a:r>
            </a:p>
            <a:p>
              <a:pPr eaLnBrk="0" hangingPunct="0">
                <a:defRPr/>
              </a:pPr>
              <a:r>
                <a:rPr lang="en-US" sz="1200" b="0">
                  <a:solidFill>
                    <a:srgbClr val="7598C2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Institute of Global Health Innovation</a:t>
              </a:r>
              <a:endParaRPr lang="en-GB" sz="1200" b="0">
                <a:solidFill>
                  <a:srgbClr val="7598C2"/>
                </a:solidFill>
                <a:latin typeface="Tahoma" pitchFamily="34" charset="0"/>
                <a:ea typeface="MS PGothic" pitchFamily="34" charset="-128"/>
                <a:cs typeface="Tahoma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343400"/>
          </a:xfrm>
        </p:spPr>
        <p:txBody>
          <a:bodyPr/>
          <a:lstStyle>
            <a:lvl1pPr>
              <a:buFont typeface="Wingdings" charset="2"/>
              <a:buChar char="§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1pPr>
            <a:lvl2pPr>
              <a:buSzPct val="50000"/>
              <a:buFont typeface="Wingdings" charset="2"/>
              <a:buChar char="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3pPr>
            <a:lvl4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4pPr>
            <a:lvl5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48640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fld id="{17A5F1D8-D6DC-634D-ADC8-13E976E73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35.png"/><Relationship Id="rId5" Type="http://schemas.openxmlformats.org/officeDocument/2006/relationships/image" Target="../media/image36.jpeg"/><Relationship Id="rId6" Type="http://schemas.openxmlformats.org/officeDocument/2006/relationships/image" Target="../media/image12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nafisehemamy/Downloads/Sperm%20Flagellar%20Kinematics.mp4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sz="4000" b="0" dirty="0" smtClean="0">
                <a:latin typeface="Tahoma" pitchFamily="34" charset="0"/>
                <a:cs typeface="Tahoma" pitchFamily="34" charset="0"/>
              </a:rPr>
              <a:t>Platform for </a:t>
            </a:r>
            <a:r>
              <a:rPr lang="en-GB" sz="4000" b="0" dirty="0" err="1" smtClean="0">
                <a:latin typeface="Tahoma" pitchFamily="34" charset="0"/>
                <a:cs typeface="Tahoma" pitchFamily="34" charset="0"/>
              </a:rPr>
              <a:t>Microrobot</a:t>
            </a:r>
            <a:r>
              <a:rPr lang="en-GB" sz="4000" b="0" dirty="0" smtClean="0">
                <a:latin typeface="Tahoma" pitchFamily="34" charset="0"/>
                <a:cs typeface="Tahoma" pitchFamily="34" charset="0"/>
              </a:rPr>
              <a:t> Navigation</a:t>
            </a:r>
          </a:p>
        </p:txBody>
      </p:sp>
      <p:sp>
        <p:nvSpPr>
          <p:cNvPr id="8195" name="Subtitle 7"/>
          <p:cNvSpPr>
            <a:spLocks noGrp="1"/>
          </p:cNvSpPr>
          <p:nvPr>
            <p:ph type="subTitle" idx="1"/>
          </p:nvPr>
        </p:nvSpPr>
        <p:spPr>
          <a:xfrm>
            <a:off x="381000" y="4695825"/>
            <a:ext cx="5791200" cy="685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Nafiseh</a:t>
            </a:r>
            <a:r>
              <a:rPr lang="en-GB" dirty="0" smtClean="0">
                <a:latin typeface="Tahoma" pitchFamily="-65" charset="0"/>
                <a:ea typeface="Tahoma" pitchFamily="-65" charset="0"/>
                <a:cs typeface="Tahoma" pitchFamily="-65" charset="0"/>
              </a:rPr>
              <a:t> </a:t>
            </a: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Vahabi</a:t>
            </a:r>
            <a:endParaRPr lang="en-GB" dirty="0" smtClean="0">
              <a:latin typeface="Tahoma" pitchFamily="-65" charset="0"/>
              <a:ea typeface="Tahoma" pitchFamily="-65" charset="0"/>
              <a:cs typeface="Tahoma" pitchFamily="-65" charset="0"/>
            </a:endParaRPr>
          </a:p>
          <a:p>
            <a:pPr>
              <a:defRPr/>
            </a:pP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MRes</a:t>
            </a:r>
            <a:endParaRPr lang="en-GB" dirty="0" smtClean="0">
              <a:latin typeface="Tahoma" pitchFamily="-65" charset="0"/>
              <a:ea typeface="Tahoma" pitchFamily="-65" charset="0"/>
              <a:cs typeface="Tahoma" pitchFamily="-65" charset="0"/>
            </a:endParaRPr>
          </a:p>
        </p:txBody>
      </p:sp>
      <p:pic>
        <p:nvPicPr>
          <p:cNvPr id="8196" name="Picture Placeholder 16" descr="da vinci 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4886325"/>
            <a:ext cx="1752600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Placeholder 18" descr="cilia.png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-19054" r="-19054"/>
          <a:stretch>
            <a:fillRect/>
          </a:stretch>
        </p:blipFill>
        <p:spPr>
          <a:xfrm>
            <a:off x="6705600" y="1676400"/>
            <a:ext cx="2286000" cy="990600"/>
          </a:xfrm>
        </p:spPr>
      </p:pic>
      <p:pic>
        <p:nvPicPr>
          <p:cNvPr id="8198" name="Picture Placeholder 15" descr="simulation.png"/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-30724" r="-30724"/>
          <a:stretch>
            <a:fillRect/>
          </a:stretch>
        </p:blipFill>
        <p:spPr>
          <a:xfrm>
            <a:off x="6477000" y="3810000"/>
            <a:ext cx="2819400" cy="990600"/>
          </a:xfrm>
        </p:spPr>
      </p:pic>
      <p:pic>
        <p:nvPicPr>
          <p:cNvPr id="8199" name="Picture Placeholder 17" descr="helix.png"/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-23210" r="-23210"/>
          <a:stretch>
            <a:fillRect/>
          </a:stretch>
        </p:blipFill>
        <p:spPr>
          <a:xfrm>
            <a:off x="6629400" y="2743200"/>
            <a:ext cx="2514600" cy="990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  	   Resistive Force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Propulsion matrix</a:t>
            </a:r>
            <a:endParaRPr lang="en-US" dirty="0"/>
          </a:p>
        </p:txBody>
      </p:sp>
      <p:pic>
        <p:nvPicPr>
          <p:cNvPr id="18436" name="Picture 5" descr="propulsion matrix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362200"/>
            <a:ext cx="69723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Propulsion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Regular </a:t>
            </a:r>
            <a:r>
              <a:rPr lang="en-US" dirty="0" err="1" smtClean="0"/>
              <a:t>Stokeslet</a:t>
            </a:r>
            <a:r>
              <a:rPr lang="en-US" dirty="0" smtClean="0"/>
              <a:t> Methods (RSM)</a:t>
            </a:r>
          </a:p>
          <a:p>
            <a:pPr lvl="1">
              <a:defRPr/>
            </a:pPr>
            <a:r>
              <a:rPr lang="en-US" dirty="0" err="1" smtClean="0"/>
              <a:t>Discritzed</a:t>
            </a:r>
            <a:r>
              <a:rPr lang="en-US" dirty="0" smtClean="0"/>
              <a:t> helix with the cross sections</a:t>
            </a:r>
          </a:p>
          <a:p>
            <a:pPr lvl="1">
              <a:buFont typeface="Wingdings" charset="2"/>
              <a:buNone/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Body Slender Theory (BST)</a:t>
            </a:r>
          </a:p>
          <a:p>
            <a:pPr lvl="1">
              <a:defRPr/>
            </a:pPr>
            <a:r>
              <a:rPr lang="en-US" dirty="0" smtClean="0"/>
              <a:t>Based on central helix axis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9460" name="Picture 3" descr="Stok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8488" y="2362200"/>
            <a:ext cx="47355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   Actuation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Force driven</a:t>
            </a:r>
          </a:p>
          <a:p>
            <a:pPr>
              <a:defRPr/>
            </a:pPr>
            <a:r>
              <a:rPr lang="en-US" dirty="0" smtClean="0"/>
              <a:t>Torque driven</a:t>
            </a:r>
          </a:p>
          <a:p>
            <a:pPr>
              <a:defRPr/>
            </a:pPr>
            <a:r>
              <a:rPr lang="en-US" dirty="0" smtClean="0"/>
              <a:t>Gravity compensation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Simulation Algorithm</a:t>
            </a:r>
          </a:p>
        </p:txBody>
      </p:sp>
      <p:pic>
        <p:nvPicPr>
          <p:cNvPr id="21507" name="Content Placeholder 3" descr="psuedocod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769" r="-20769"/>
          <a:stretch>
            <a:fillRect/>
          </a:stretch>
        </p:blipFill>
        <p:spPr>
          <a:xfrm>
            <a:off x="0" y="1600200"/>
            <a:ext cx="9144000" cy="44275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Fabrication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532" name="Rounded Rectangle 3"/>
          <p:cNvSpPr>
            <a:spLocks noChangeArrowheads="1"/>
          </p:cNvSpPr>
          <p:nvPr/>
        </p:nvSpPr>
        <p:spPr bwMode="auto">
          <a:xfrm>
            <a:off x="609600" y="1676400"/>
            <a:ext cx="2286000" cy="3276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Nanoscribe</a:t>
            </a:r>
          </a:p>
        </p:txBody>
      </p:sp>
      <p:sp>
        <p:nvSpPr>
          <p:cNvPr id="22533" name="Rounded Rectangle 4"/>
          <p:cNvSpPr>
            <a:spLocks noChangeArrowheads="1"/>
          </p:cNvSpPr>
          <p:nvPr/>
        </p:nvSpPr>
        <p:spPr bwMode="auto">
          <a:xfrm>
            <a:off x="3657600" y="3505200"/>
            <a:ext cx="2209800" cy="24384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 SEM</a:t>
            </a:r>
          </a:p>
        </p:txBody>
      </p:sp>
      <p:sp>
        <p:nvSpPr>
          <p:cNvPr id="22534" name="Rounded Rectangle 5"/>
          <p:cNvSpPr>
            <a:spLocks noChangeArrowheads="1"/>
          </p:cNvSpPr>
          <p:nvPr/>
        </p:nvSpPr>
        <p:spPr bwMode="auto">
          <a:xfrm>
            <a:off x="6324600" y="5105400"/>
            <a:ext cx="1905000" cy="8382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      Coating</a:t>
            </a:r>
          </a:p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     Magnetic</a:t>
            </a:r>
          </a:p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      Material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762000" y="22860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     Preparing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762000" y="31242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    Production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762000" y="40386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Post-processing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4191000"/>
            <a:ext cx="1905000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Sputter Coating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810000" y="5029200"/>
            <a:ext cx="19050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Image Analysis</a:t>
            </a:r>
          </a:p>
        </p:txBody>
      </p:sp>
      <p:cxnSp>
        <p:nvCxnSpPr>
          <p:cNvPr id="22540" name="Straight Arrow Connector 12"/>
          <p:cNvCxnSpPr>
            <a:cxnSpLocks noChangeShapeType="1"/>
            <a:stCxn id="7" idx="2"/>
            <a:endCxn id="8" idx="0"/>
          </p:cNvCxnSpPr>
          <p:nvPr/>
        </p:nvCxnSpPr>
        <p:spPr bwMode="auto">
          <a:xfrm rot="5400000">
            <a:off x="1638301" y="3009900"/>
            <a:ext cx="2286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1" name="Straight Arrow Connector 14"/>
          <p:cNvCxnSpPr>
            <a:cxnSpLocks noChangeShapeType="1"/>
            <a:stCxn id="8" idx="2"/>
            <a:endCxn id="9" idx="0"/>
          </p:cNvCxnSpPr>
          <p:nvPr/>
        </p:nvCxnSpPr>
        <p:spPr bwMode="auto">
          <a:xfrm rot="5400000">
            <a:off x="1600201" y="3886200"/>
            <a:ext cx="3048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2" name="Straight Arrow Connector 19"/>
          <p:cNvCxnSpPr>
            <a:cxnSpLocks noChangeShapeType="1"/>
            <a:stCxn id="10" idx="2"/>
            <a:endCxn id="11" idx="0"/>
          </p:cNvCxnSpPr>
          <p:nvPr/>
        </p:nvCxnSpPr>
        <p:spPr bwMode="auto">
          <a:xfrm rot="5400000">
            <a:off x="4572001" y="4838700"/>
            <a:ext cx="3810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3" name="Straight Arrow Connector 21"/>
          <p:cNvCxnSpPr>
            <a:cxnSpLocks noChangeShapeType="1"/>
            <a:stCxn id="9" idx="3"/>
          </p:cNvCxnSpPr>
          <p:nvPr/>
        </p:nvCxnSpPr>
        <p:spPr bwMode="auto">
          <a:xfrm>
            <a:off x="2743200" y="4343400"/>
            <a:ext cx="914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4" name="Straight Arrow Connector 56"/>
          <p:cNvCxnSpPr>
            <a:cxnSpLocks noChangeShapeType="1"/>
          </p:cNvCxnSpPr>
          <p:nvPr/>
        </p:nvCxnSpPr>
        <p:spPr bwMode="auto">
          <a:xfrm>
            <a:off x="5715000" y="5410200"/>
            <a:ext cx="609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Nanoscribe</a:t>
            </a:r>
          </a:p>
        </p:txBody>
      </p:sp>
      <p:pic>
        <p:nvPicPr>
          <p:cNvPr id="23555" name="Content Placeholder 3" descr="nanoscribeWorkflo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780" r="-5780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</a:t>
            </a:r>
            <a:r>
              <a:rPr lang="en-US" dirty="0" err="1" smtClean="0"/>
              <a:t>Nanoscribe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device for </a:t>
            </a:r>
            <a:r>
              <a:rPr lang="en-US" dirty="0" err="1" smtClean="0"/>
              <a:t>Nano</a:t>
            </a:r>
            <a:r>
              <a:rPr lang="en-US" dirty="0" smtClean="0"/>
              <a:t>-scale 3D printer</a:t>
            </a:r>
          </a:p>
          <a:p>
            <a:r>
              <a:rPr lang="en-US" dirty="0" smtClean="0"/>
              <a:t>Based on laser lithography and two polymerization technique</a:t>
            </a:r>
          </a:p>
          <a:p>
            <a:r>
              <a:rPr lang="en-US" dirty="0" smtClean="0"/>
              <a:t>Two writing mode:</a:t>
            </a:r>
          </a:p>
          <a:p>
            <a:pPr lvl="1"/>
            <a:r>
              <a:rPr lang="en-US" dirty="0" smtClean="0"/>
              <a:t>High-speed </a:t>
            </a:r>
            <a:r>
              <a:rPr lang="en-US" dirty="0" err="1" smtClean="0"/>
              <a:t>galvo</a:t>
            </a:r>
            <a:r>
              <a:rPr lang="en-US" dirty="0" smtClean="0"/>
              <a:t>-mode</a:t>
            </a:r>
          </a:p>
          <a:p>
            <a:pPr lvl="2"/>
            <a:r>
              <a:rPr lang="en-US" dirty="0" smtClean="0"/>
              <a:t>Moving-Beam Fixed-Sample</a:t>
            </a:r>
          </a:p>
          <a:p>
            <a:pPr lvl="1"/>
            <a:r>
              <a:rPr lang="en-US" dirty="0" smtClean="0"/>
              <a:t> Ultra-precise </a:t>
            </a:r>
            <a:r>
              <a:rPr lang="en-US" dirty="0" err="1" smtClean="0"/>
              <a:t>piezo</a:t>
            </a:r>
            <a:r>
              <a:rPr lang="en-US" dirty="0" smtClean="0"/>
              <a:t>-mode</a:t>
            </a:r>
          </a:p>
          <a:p>
            <a:pPr lvl="2"/>
            <a:r>
              <a:rPr lang="en-US" smtClean="0"/>
              <a:t>Fixed-Sample Moving</a:t>
            </a:r>
            <a:r>
              <a:rPr lang="en-US" smtClean="0"/>
              <a:t>-</a:t>
            </a:r>
            <a:r>
              <a:rPr lang="en-US" smtClean="0"/>
              <a:t>Beam</a:t>
            </a:r>
          </a:p>
          <a:p>
            <a:r>
              <a:rPr lang="en-US" dirty="0" smtClean="0"/>
              <a:t>Using photosensitive material</a:t>
            </a:r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Scanning Electron Microscope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Sputter Coating</a:t>
            </a:r>
            <a:endParaRPr lang="en-US" dirty="0"/>
          </a:p>
        </p:txBody>
      </p:sp>
      <p:pic>
        <p:nvPicPr>
          <p:cNvPr id="24580" name="Picture 3" descr="SE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905000"/>
            <a:ext cx="2865438" cy="407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4" descr="August15_1kV_Resolution_speed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" y="2286000"/>
            <a:ext cx="26606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7" descr="1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2209800"/>
            <a:ext cx="27432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Simulation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pic>
        <p:nvPicPr>
          <p:cNvPr id="25604" name="Picture 3" descr="experiment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600200"/>
            <a:ext cx="2743200" cy="284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4" descr="simulation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663" y="1828800"/>
            <a:ext cx="4275137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5" descr="Screenshot (12)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4495800"/>
            <a:ext cx="268128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Simulation Result</a:t>
            </a:r>
          </a:p>
        </p:txBody>
      </p:sp>
      <p:pic>
        <p:nvPicPr>
          <p:cNvPr id="26627" name="Content Placeholder 3" descr="magnetic fiel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420" r="-18420"/>
          <a:stretch>
            <a:fillRect/>
          </a:stretch>
        </p:blipFill>
        <p:spPr>
          <a:xfrm>
            <a:off x="-228600" y="1447800"/>
            <a:ext cx="8991600" cy="46466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History of Swimming Microrobot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924800" cy="434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At 1930 (Bruce) first swimming mechanism at micro scale</a:t>
            </a:r>
          </a:p>
          <a:p>
            <a:pPr>
              <a:defRPr/>
            </a:pPr>
            <a:r>
              <a:rPr lang="en-US" dirty="0" smtClean="0"/>
              <a:t>Bell 2007 first Artificial Bacteria Flagellum</a:t>
            </a:r>
          </a:p>
          <a:p>
            <a:pPr>
              <a:defRPr/>
            </a:pPr>
            <a:r>
              <a:rPr lang="en-US" dirty="0" smtClean="0"/>
              <a:t>Zhang 2009, characterized them</a:t>
            </a:r>
          </a:p>
          <a:p>
            <a:pPr>
              <a:defRPr/>
            </a:pPr>
            <a:r>
              <a:rPr lang="en-US" dirty="0" smtClean="0"/>
              <a:t>Mahoney et al. 2012, velocity control</a:t>
            </a:r>
          </a:p>
          <a:p>
            <a:pPr>
              <a:defRPr/>
            </a:pPr>
            <a:r>
              <a:rPr lang="en-US" dirty="0" smtClean="0"/>
              <a:t>Nelson et al. 2013, actuation and fabrication 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 </a:t>
            </a:r>
          </a:p>
          <a:p>
            <a:pPr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  <p:pic>
        <p:nvPicPr>
          <p:cNvPr id="10244" name="Picture 3" descr="cili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886200"/>
            <a:ext cx="24892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Simulation Result</a:t>
            </a:r>
          </a:p>
        </p:txBody>
      </p:sp>
      <p:pic>
        <p:nvPicPr>
          <p:cNvPr id="27651" name="Content Placeholder 3" descr="rotational_trans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420" r="-18420"/>
          <a:stretch>
            <a:fillRect/>
          </a:stretch>
        </p:blipFill>
        <p:spPr>
          <a:xfrm>
            <a:off x="115888" y="1371600"/>
            <a:ext cx="8418512" cy="46132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Design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848600" cy="4343400"/>
          </a:xfrm>
        </p:spPr>
        <p:txBody>
          <a:bodyPr/>
          <a:lstStyle/>
          <a:p>
            <a:pPr>
              <a:buFont typeface="Wingdings" charset="2"/>
              <a:buNone/>
              <a:defRPr/>
            </a:pPr>
            <a:r>
              <a:rPr lang="en-US" dirty="0" smtClean="0"/>
              <a:t>- Helix with the variable pitch</a:t>
            </a:r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- Capable to add propellers</a:t>
            </a:r>
          </a:p>
          <a:p>
            <a:pPr>
              <a:buFont typeface="Wingdings" charset="2"/>
              <a:buNone/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/>
            </a:r>
            <a:endParaRPr lang="en-US" dirty="0"/>
          </a:p>
        </p:txBody>
      </p:sp>
      <p:pic>
        <p:nvPicPr>
          <p:cNvPr id="28676" name="Picture 3" descr="Screenshot (4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114800"/>
            <a:ext cx="140493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4" descr="design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514600"/>
            <a:ext cx="12938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5" descr="Screenshot (5)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4114800"/>
            <a:ext cx="1223963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6" descr="Screenshot (7)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4191000"/>
            <a:ext cx="10668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7" descr="Screenshot (8)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2590800"/>
            <a:ext cx="19462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8" descr="Screenshot (9)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1800" y="2590800"/>
            <a:ext cx="2103438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9" descr="Screenshot (10)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77200" y="4191000"/>
            <a:ext cx="86836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0" descr="Screenshot (11)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83063" y="2514600"/>
            <a:ext cx="229393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Fabrication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Helix can stand vertically</a:t>
            </a:r>
            <a:endParaRPr lang="en-US" dirty="0"/>
          </a:p>
        </p:txBody>
      </p:sp>
      <p:pic>
        <p:nvPicPr>
          <p:cNvPr id="29700" name="Picture 3" descr="1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124075"/>
            <a:ext cx="300831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4" descr="1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133600"/>
            <a:ext cx="12192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5" descr="S1_16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35814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6" descr="August6_1kV_7speed_helical_5u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8200" y="4648200"/>
            <a:ext cx="11430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7" descr="S1_29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0" y="43434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8" descr="S1_38.t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1800" y="2438400"/>
            <a:ext cx="20574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Mathematics model to find electric current from microrobot velocity is solved</a:t>
            </a:r>
          </a:p>
          <a:p>
            <a:pPr>
              <a:defRPr/>
            </a:pPr>
            <a:r>
              <a:rPr lang="en-US" dirty="0" smtClean="0"/>
              <a:t>New design of microrobot to satisfy fabrication requirement</a:t>
            </a:r>
          </a:p>
          <a:p>
            <a:pPr>
              <a:defRPr/>
            </a:pPr>
            <a:r>
              <a:rPr lang="en-US" dirty="0" smtClean="0"/>
              <a:t>Helix propulsion methods for remotely controlled microrobot </a:t>
            </a:r>
          </a:p>
          <a:p>
            <a:pPr>
              <a:defRPr/>
            </a:pPr>
            <a:r>
              <a:rPr lang="en-US" dirty="0" smtClean="0"/>
              <a:t>Basic framework for microrobot simulation</a:t>
            </a:r>
          </a:p>
          <a:p>
            <a:pPr>
              <a:defRPr/>
            </a:pPr>
            <a:r>
              <a:rPr lang="en-US" dirty="0" smtClean="0"/>
              <a:t>Future work</a:t>
            </a:r>
          </a:p>
          <a:p>
            <a:pPr lvl="1">
              <a:defRPr/>
            </a:pPr>
            <a:r>
              <a:rPr lang="en-US" dirty="0" smtClean="0"/>
              <a:t>Optimizing simulation platform</a:t>
            </a:r>
          </a:p>
          <a:p>
            <a:pPr lvl="1">
              <a:defRPr/>
            </a:pPr>
            <a:r>
              <a:rPr lang="en-US" dirty="0" smtClean="0"/>
              <a:t>Applying new actuation method such as ultrasonic</a:t>
            </a:r>
          </a:p>
          <a:p>
            <a:pPr lvl="1">
              <a:defRPr/>
            </a:pPr>
            <a:r>
              <a:rPr lang="en-US" dirty="0" smtClean="0"/>
              <a:t>Designing propeller with the helix tail</a:t>
            </a:r>
          </a:p>
          <a:p>
            <a:pPr lvl="1"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47244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</a:t>
            </a: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Thank you for your attention</a:t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   Thanks to my supervisors</a:t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</a:t>
            </a: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Prof. Guang-Zhong Yang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Dr. Vincenzo Curto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Dr. Henry Ip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endParaRPr lang="en-US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Potential Application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 divided into two categories:</a:t>
            </a:r>
          </a:p>
          <a:p>
            <a:pPr lvl="1">
              <a:defRPr/>
            </a:pPr>
            <a:r>
              <a:rPr lang="en-US" dirty="0" smtClean="0"/>
              <a:t>Biomedical In vivo</a:t>
            </a:r>
          </a:p>
          <a:p>
            <a:pPr lvl="2">
              <a:defRPr/>
            </a:pPr>
            <a:r>
              <a:rPr lang="en-US" dirty="0" smtClean="0"/>
              <a:t>Minimally invasive procedures</a:t>
            </a:r>
          </a:p>
          <a:p>
            <a:pPr lvl="2">
              <a:defRPr/>
            </a:pPr>
            <a:r>
              <a:rPr lang="en-US" dirty="0" smtClean="0"/>
              <a:t>Targeted drag delivery</a:t>
            </a:r>
          </a:p>
          <a:p>
            <a:pPr lvl="2">
              <a:defRPr/>
            </a:pPr>
            <a:r>
              <a:rPr lang="en-US" dirty="0" smtClean="0"/>
              <a:t>Ablation of the material</a:t>
            </a:r>
          </a:p>
          <a:p>
            <a:pPr lvl="2">
              <a:defRPr/>
            </a:pPr>
            <a:r>
              <a:rPr lang="en-US" dirty="0" smtClean="0"/>
              <a:t>Delivery of hyperthermia for cancer treatment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In vitro (lab-on-a-chip)</a:t>
            </a:r>
          </a:p>
          <a:p>
            <a:pPr lvl="2">
              <a:defRPr/>
            </a:pPr>
            <a:r>
              <a:rPr lang="en-US" dirty="0" smtClean="0"/>
              <a:t>Manipulation and characterization of cells</a:t>
            </a:r>
          </a:p>
          <a:p>
            <a:pPr lvl="2">
              <a:defRPr/>
            </a:pPr>
            <a:r>
              <a:rPr lang="en-US" dirty="0" smtClean="0"/>
              <a:t> </a:t>
            </a:r>
            <a:r>
              <a:rPr lang="en-US" dirty="0" err="1" smtClean="0"/>
              <a:t>Microfluidic</a:t>
            </a:r>
            <a:r>
              <a:rPr lang="en-US" dirty="0" smtClean="0"/>
              <a:t> control</a:t>
            </a:r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Most of these applications placed micro-device into fluidic or soft environment.</a:t>
            </a:r>
          </a:p>
          <a:p>
            <a:pPr lvl="2">
              <a:buFont typeface="Wingdings" charset="2"/>
              <a:buNone/>
              <a:defRPr/>
            </a:pPr>
            <a:endParaRPr lang="en-US" dirty="0" smtClean="0"/>
          </a:p>
          <a:p>
            <a:pPr lvl="2">
              <a:buFont typeface="Wingdings" charset="2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</a:t>
            </a:r>
          </a:p>
          <a:p>
            <a:pPr>
              <a:defRPr/>
            </a:pPr>
            <a:r>
              <a:rPr lang="en-US" dirty="0" smtClean="0"/>
              <a:t>Locomotion mechanism</a:t>
            </a:r>
          </a:p>
          <a:p>
            <a:pPr>
              <a:defRPr/>
            </a:pPr>
            <a:r>
              <a:rPr lang="en-US" dirty="0" smtClean="0"/>
              <a:t>Control mechanism</a:t>
            </a:r>
          </a:p>
          <a:p>
            <a:pPr>
              <a:defRPr/>
            </a:pPr>
            <a:r>
              <a:rPr lang="en-US" dirty="0" smtClean="0"/>
              <a:t>Actuation method</a:t>
            </a:r>
          </a:p>
          <a:p>
            <a:pPr>
              <a:defRPr/>
            </a:pPr>
            <a:r>
              <a:rPr lang="en-US" dirty="0" smtClean="0"/>
              <a:t>Fabrication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None/>
              <a:defRPr/>
            </a:pPr>
            <a:endParaRPr lang="en-US" sz="1600" b="1" kern="1200" dirty="0" smtClean="0">
              <a:solidFill>
                <a:schemeClr val="tx1"/>
              </a:solidFill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316" name="Rounded Rectangle 3"/>
          <p:cNvSpPr>
            <a:spLocks noChangeArrowheads="1"/>
          </p:cNvSpPr>
          <p:nvPr/>
        </p:nvSpPr>
        <p:spPr bwMode="auto">
          <a:xfrm>
            <a:off x="2971800" y="1447800"/>
            <a:ext cx="3200400" cy="1828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lvl="1"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Simulation</a:t>
            </a:r>
          </a:p>
        </p:txBody>
      </p:sp>
      <p:sp>
        <p:nvSpPr>
          <p:cNvPr id="13317" name="Rounded Rectangle 4"/>
          <p:cNvSpPr>
            <a:spLocks noChangeArrowheads="1"/>
          </p:cNvSpPr>
          <p:nvPr/>
        </p:nvSpPr>
        <p:spPr bwMode="auto">
          <a:xfrm>
            <a:off x="2971800" y="4343400"/>
            <a:ext cx="3200400" cy="1752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  Fabrication</a:t>
            </a:r>
          </a:p>
        </p:txBody>
      </p:sp>
      <p:sp>
        <p:nvSpPr>
          <p:cNvPr id="13318" name="Rounded Rectangle 5"/>
          <p:cNvSpPr>
            <a:spLocks noChangeArrowheads="1"/>
          </p:cNvSpPr>
          <p:nvPr/>
        </p:nvSpPr>
        <p:spPr bwMode="auto">
          <a:xfrm>
            <a:off x="762000" y="3505200"/>
            <a:ext cx="1981200" cy="762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Design</a:t>
            </a:r>
          </a:p>
        </p:txBody>
      </p:sp>
      <p:sp>
        <p:nvSpPr>
          <p:cNvPr id="13319" name="Rounded Rectangle 6"/>
          <p:cNvSpPr>
            <a:spLocks noChangeArrowheads="1"/>
          </p:cNvSpPr>
          <p:nvPr/>
        </p:nvSpPr>
        <p:spPr bwMode="auto">
          <a:xfrm>
            <a:off x="6477000" y="3429000"/>
            <a:ext cx="1981200" cy="8382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Validation</a:t>
            </a:r>
          </a:p>
        </p:txBody>
      </p:sp>
      <p:cxnSp>
        <p:nvCxnSpPr>
          <p:cNvPr id="13320" name="Elbow Connector 8"/>
          <p:cNvCxnSpPr>
            <a:cxnSpLocks noChangeShapeType="1"/>
            <a:stCxn id="13318" idx="0"/>
            <a:endCxn id="13316" idx="1"/>
          </p:cNvCxnSpPr>
          <p:nvPr/>
        </p:nvCxnSpPr>
        <p:spPr bwMode="auto">
          <a:xfrm rot="5400000" flipH="1" flipV="1">
            <a:off x="1790700" y="2324100"/>
            <a:ext cx="1143000" cy="121920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1" name="Elbow Connector 14"/>
          <p:cNvCxnSpPr>
            <a:cxnSpLocks noChangeShapeType="1"/>
          </p:cNvCxnSpPr>
          <p:nvPr/>
        </p:nvCxnSpPr>
        <p:spPr bwMode="auto">
          <a:xfrm>
            <a:off x="1752600" y="4267200"/>
            <a:ext cx="1219200" cy="914400"/>
          </a:xfrm>
          <a:prstGeom prst="bentConnector3">
            <a:avLst>
              <a:gd name="adj1" fmla="val 301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2" name="Elbow Connector 22"/>
          <p:cNvCxnSpPr>
            <a:cxnSpLocks noChangeShapeType="1"/>
          </p:cNvCxnSpPr>
          <p:nvPr/>
        </p:nvCxnSpPr>
        <p:spPr bwMode="auto">
          <a:xfrm flipV="1">
            <a:off x="6172200" y="4267200"/>
            <a:ext cx="1295400" cy="1066800"/>
          </a:xfrm>
          <a:prstGeom prst="bentConnector3">
            <a:avLst>
              <a:gd name="adj1" fmla="val 98574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3" name="Straight Arrow Connector 30"/>
          <p:cNvCxnSpPr>
            <a:cxnSpLocks noChangeShapeType="1"/>
            <a:stCxn id="13319" idx="1"/>
            <a:endCxn id="13318" idx="3"/>
          </p:cNvCxnSpPr>
          <p:nvPr/>
        </p:nvCxnSpPr>
        <p:spPr bwMode="auto">
          <a:xfrm rot="10800000" flipV="1">
            <a:off x="2743200" y="3848100"/>
            <a:ext cx="3733800" cy="38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4" name="Shape 32"/>
          <p:cNvCxnSpPr>
            <a:cxnSpLocks noChangeShapeType="1"/>
            <a:stCxn id="13316" idx="3"/>
            <a:endCxn id="13319" idx="0"/>
          </p:cNvCxnSpPr>
          <p:nvPr/>
        </p:nvCxnSpPr>
        <p:spPr bwMode="auto">
          <a:xfrm>
            <a:off x="6172200" y="2362200"/>
            <a:ext cx="1295400" cy="106680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25" name="Rounded Rectangle 33"/>
          <p:cNvSpPr>
            <a:spLocks noChangeArrowheads="1"/>
          </p:cNvSpPr>
          <p:nvPr/>
        </p:nvSpPr>
        <p:spPr bwMode="auto">
          <a:xfrm>
            <a:off x="3352800" y="20574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Propulsion Algorithm</a:t>
            </a:r>
          </a:p>
        </p:txBody>
      </p:sp>
      <p:sp>
        <p:nvSpPr>
          <p:cNvPr id="60" name="Rounded Rectangle 59"/>
          <p:cNvSpPr/>
          <p:nvPr/>
        </p:nvSpPr>
        <p:spPr bwMode="auto">
          <a:xfrm>
            <a:off x="3352800" y="2743200"/>
            <a:ext cx="2514600" cy="381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Actuation Algorithm</a:t>
            </a:r>
          </a:p>
        </p:txBody>
      </p:sp>
      <p:cxnSp>
        <p:nvCxnSpPr>
          <p:cNvPr id="13327" name="Straight Arrow Connector 63"/>
          <p:cNvCxnSpPr>
            <a:cxnSpLocks noChangeShapeType="1"/>
            <a:stCxn id="13325" idx="2"/>
            <a:endCxn id="60" idx="0"/>
          </p:cNvCxnSpPr>
          <p:nvPr/>
        </p:nvCxnSpPr>
        <p:spPr bwMode="auto">
          <a:xfrm rot="5400000">
            <a:off x="4457701" y="2590800"/>
            <a:ext cx="3048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28" name="Rounded Rectangle 64"/>
          <p:cNvSpPr>
            <a:spLocks noChangeArrowheads="1"/>
          </p:cNvSpPr>
          <p:nvPr/>
        </p:nvSpPr>
        <p:spPr bwMode="auto">
          <a:xfrm>
            <a:off x="3352800" y="49530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       Nanoscribe</a:t>
            </a:r>
          </a:p>
        </p:txBody>
      </p:sp>
      <p:sp>
        <p:nvSpPr>
          <p:cNvPr id="13329" name="Rounded Rectangle 65"/>
          <p:cNvSpPr>
            <a:spLocks noChangeArrowheads="1"/>
          </p:cNvSpPr>
          <p:nvPr/>
        </p:nvSpPr>
        <p:spPr bwMode="auto">
          <a:xfrm>
            <a:off x="3352800" y="56388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	SEM</a:t>
            </a:r>
          </a:p>
        </p:txBody>
      </p:sp>
      <p:cxnSp>
        <p:nvCxnSpPr>
          <p:cNvPr id="13330" name="Straight Arrow Connector 67"/>
          <p:cNvCxnSpPr>
            <a:cxnSpLocks noChangeShapeType="1"/>
            <a:endCxn id="13329" idx="0"/>
          </p:cNvCxnSpPr>
          <p:nvPr/>
        </p:nvCxnSpPr>
        <p:spPr bwMode="auto">
          <a:xfrm rot="16200000" flipH="1">
            <a:off x="4440238" y="5468938"/>
            <a:ext cx="303212" cy="36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31" name="TextBox 76"/>
          <p:cNvSpPr txBox="1">
            <a:spLocks noChangeArrowheads="1"/>
          </p:cNvSpPr>
          <p:nvPr/>
        </p:nvSpPr>
        <p:spPr bwMode="auto">
          <a:xfrm>
            <a:off x="3429000" y="34290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/>
              <a:t>     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         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14340" name="Picture 4" descr="/Users/nafisehemamy/Downloads/Sperm Flagellar Kinematics.mp4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419600" y="1981200"/>
            <a:ext cx="373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13" fill="hold"/>
                                        <p:tgtEl>
                                          <p:spTgt spid="14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3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40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34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	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Helix key parameters</a:t>
            </a:r>
          </a:p>
          <a:p>
            <a:pPr lvl="2">
              <a:defRPr/>
            </a:pPr>
            <a:r>
              <a:rPr lang="en-US" dirty="0" smtClean="0"/>
              <a:t>Helix length</a:t>
            </a:r>
          </a:p>
          <a:p>
            <a:pPr lvl="2">
              <a:defRPr/>
            </a:pPr>
            <a:r>
              <a:rPr lang="en-US" dirty="0" smtClean="0"/>
              <a:t>Pitch</a:t>
            </a:r>
          </a:p>
          <a:p>
            <a:pPr lvl="2">
              <a:defRPr/>
            </a:pPr>
            <a:r>
              <a:rPr lang="en-US" dirty="0" smtClean="0"/>
              <a:t>Pitch angle</a:t>
            </a:r>
          </a:p>
          <a:p>
            <a:pPr lvl="2">
              <a:defRPr/>
            </a:pPr>
            <a:r>
              <a:rPr lang="en-US" dirty="0" smtClean="0"/>
              <a:t>Helix radius</a:t>
            </a:r>
          </a:p>
          <a:p>
            <a:pPr lvl="2">
              <a:defRPr/>
            </a:pPr>
            <a:r>
              <a:rPr lang="en-US" dirty="0" smtClean="0"/>
              <a:t>Filament radius</a:t>
            </a:r>
          </a:p>
          <a:p>
            <a:pPr lvl="2">
              <a:buFont typeface="Wingdings" charset="2"/>
              <a:buNone/>
              <a:defRPr/>
            </a:pPr>
            <a:endParaRPr lang="en-US" dirty="0" smtClean="0"/>
          </a:p>
          <a:p>
            <a:pPr lvl="2">
              <a:defRPr/>
            </a:pPr>
            <a:endParaRPr lang="en-US" dirty="0" smtClean="0"/>
          </a:p>
        </p:txBody>
      </p:sp>
      <p:pic>
        <p:nvPicPr>
          <p:cNvPr id="15364" name="Picture 8" descr="parameter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676400"/>
            <a:ext cx="3606800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9" descr="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533400" y="4038600"/>
            <a:ext cx="16002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10" descr="August6_1kV_7speed_helical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4038600"/>
            <a:ext cx="16002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11" descr="S1_29.t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41148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12" descr="S1_73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7800" y="4114800"/>
            <a:ext cx="223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388" name="Rounded Rectangle 3"/>
          <p:cNvSpPr>
            <a:spLocks noChangeArrowheads="1"/>
          </p:cNvSpPr>
          <p:nvPr/>
        </p:nvSpPr>
        <p:spPr bwMode="auto">
          <a:xfrm>
            <a:off x="990600" y="2209800"/>
            <a:ext cx="22860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Desired</a:t>
            </a:r>
          </a:p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Velocity</a:t>
            </a:r>
          </a:p>
        </p:txBody>
      </p:sp>
      <p:sp>
        <p:nvSpPr>
          <p:cNvPr id="16389" name="Rounded Rectangle 4"/>
          <p:cNvSpPr>
            <a:spLocks noChangeArrowheads="1"/>
          </p:cNvSpPr>
          <p:nvPr/>
        </p:nvSpPr>
        <p:spPr bwMode="auto">
          <a:xfrm>
            <a:off x="3657600" y="2209800"/>
            <a:ext cx="22860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Propulsion</a:t>
            </a:r>
          </a:p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Algorithm</a:t>
            </a:r>
          </a:p>
        </p:txBody>
      </p:sp>
      <p:sp>
        <p:nvSpPr>
          <p:cNvPr id="16390" name="Rounded Rectangle 5"/>
          <p:cNvSpPr>
            <a:spLocks noChangeArrowheads="1"/>
          </p:cNvSpPr>
          <p:nvPr/>
        </p:nvSpPr>
        <p:spPr bwMode="auto">
          <a:xfrm>
            <a:off x="6324600" y="2209800"/>
            <a:ext cx="19812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Actuation</a:t>
            </a:r>
          </a:p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Algorithm</a:t>
            </a:r>
          </a:p>
        </p:txBody>
      </p:sp>
      <p:sp>
        <p:nvSpPr>
          <p:cNvPr id="16391" name="Rounded Rectangle 6"/>
          <p:cNvSpPr>
            <a:spLocks noChangeArrowheads="1"/>
          </p:cNvSpPr>
          <p:nvPr/>
        </p:nvSpPr>
        <p:spPr bwMode="auto">
          <a:xfrm>
            <a:off x="6324600" y="3810000"/>
            <a:ext cx="19812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Torque</a:t>
            </a:r>
          </a:p>
        </p:txBody>
      </p:sp>
      <p:sp>
        <p:nvSpPr>
          <p:cNvPr id="16392" name="Rounded Rectangle 7"/>
          <p:cNvSpPr>
            <a:spLocks noChangeArrowheads="1"/>
          </p:cNvSpPr>
          <p:nvPr/>
        </p:nvSpPr>
        <p:spPr bwMode="auto">
          <a:xfrm>
            <a:off x="3733800" y="3810000"/>
            <a:ext cx="22860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Magnetic </a:t>
            </a:r>
          </a:p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  Field</a:t>
            </a:r>
          </a:p>
        </p:txBody>
      </p:sp>
      <p:sp>
        <p:nvSpPr>
          <p:cNvPr id="16393" name="Rounded Rectangle 8"/>
          <p:cNvSpPr>
            <a:spLocks noChangeArrowheads="1"/>
          </p:cNvSpPr>
          <p:nvPr/>
        </p:nvSpPr>
        <p:spPr bwMode="auto">
          <a:xfrm>
            <a:off x="990600" y="3810000"/>
            <a:ext cx="22860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Electric  </a:t>
            </a:r>
          </a:p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Current</a:t>
            </a:r>
          </a:p>
        </p:txBody>
      </p:sp>
      <p:cxnSp>
        <p:nvCxnSpPr>
          <p:cNvPr id="16394" name="Straight Arrow Connector 10"/>
          <p:cNvCxnSpPr>
            <a:cxnSpLocks noChangeShapeType="1"/>
            <a:stCxn id="16388" idx="3"/>
            <a:endCxn id="16389" idx="1"/>
          </p:cNvCxnSpPr>
          <p:nvPr/>
        </p:nvCxnSpPr>
        <p:spPr bwMode="auto">
          <a:xfrm>
            <a:off x="3276600" y="2705100"/>
            <a:ext cx="38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5" name="Straight Arrow Connector 23"/>
          <p:cNvCxnSpPr>
            <a:cxnSpLocks noChangeShapeType="1"/>
            <a:stCxn id="16389" idx="3"/>
            <a:endCxn id="16390" idx="1"/>
          </p:cNvCxnSpPr>
          <p:nvPr/>
        </p:nvCxnSpPr>
        <p:spPr bwMode="auto">
          <a:xfrm>
            <a:off x="5943600" y="2705100"/>
            <a:ext cx="38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Straight Arrow Connector 28"/>
          <p:cNvCxnSpPr>
            <a:cxnSpLocks noChangeShapeType="1"/>
            <a:stCxn id="16390" idx="2"/>
            <a:endCxn id="16391" idx="0"/>
          </p:cNvCxnSpPr>
          <p:nvPr/>
        </p:nvCxnSpPr>
        <p:spPr bwMode="auto">
          <a:xfrm rot="5400000">
            <a:off x="7010401" y="3505200"/>
            <a:ext cx="6096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7" name="Straight Arrow Connector 32"/>
          <p:cNvCxnSpPr>
            <a:cxnSpLocks noChangeShapeType="1"/>
            <a:stCxn id="16391" idx="1"/>
            <a:endCxn id="16392" idx="3"/>
          </p:cNvCxnSpPr>
          <p:nvPr/>
        </p:nvCxnSpPr>
        <p:spPr bwMode="auto">
          <a:xfrm rot="10800000">
            <a:off x="6019800" y="4343400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8" name="Straight Arrow Connector 34"/>
          <p:cNvCxnSpPr>
            <a:cxnSpLocks noChangeShapeType="1"/>
            <a:stCxn id="16392" idx="1"/>
            <a:endCxn id="16393" idx="3"/>
          </p:cNvCxnSpPr>
          <p:nvPr/>
        </p:nvCxnSpPr>
        <p:spPr bwMode="auto">
          <a:xfrm rot="10800000">
            <a:off x="3276600" y="4343400"/>
            <a:ext cx="4572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  Propulsion Method          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543800" cy="4419600"/>
          </a:xfrm>
        </p:spPr>
        <p:txBody>
          <a:bodyPr/>
          <a:lstStyle/>
          <a:p>
            <a:pPr>
              <a:buFont typeface="Wingdings" pitchFamily="-105" charset="2"/>
              <a:buChar char="§"/>
            </a:pPr>
            <a:r>
              <a:rPr lang="en-US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Resistive Force Theory (RFT)</a:t>
            </a:r>
          </a:p>
          <a:p>
            <a:pPr lvl="1">
              <a:buFont typeface="Wingdings" pitchFamily="-105" charset="2"/>
              <a:buChar char=""/>
            </a:pPr>
            <a:r>
              <a:rPr lang="en-US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Decomposes the velocity vector</a:t>
            </a:r>
          </a:p>
          <a:p>
            <a:pPr lvl="1">
              <a:buFont typeface="Wingdings" pitchFamily="-105" charset="2"/>
              <a:buChar char=""/>
            </a:pPr>
            <a:fld id="{6F9B5CE6-123A-AF42-A017-F3B7F39718E6}" type="slidenum">
              <a:rPr lang="en-US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pPr lvl="1">
                <a:buFont typeface="Wingdings" pitchFamily="-105" charset="2"/>
                <a:buChar char=""/>
              </a:pPr>
              <a:t>9</a:t>
            </a:fld>
            <a:endParaRPr lang="en-US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Char char="§"/>
            </a:pPr>
            <a:endParaRPr lang="en-US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None/>
            </a:pPr>
            <a:endParaRPr lang="en-US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None/>
            </a:pPr>
            <a:endParaRPr lang="en-US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24400" y="1524000"/>
            <a:ext cx="3810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Wingdings" charset="2"/>
              <a:buChar char="§"/>
              <a:defRPr/>
            </a:pPr>
            <a:endParaRPr lang="en-US" sz="2200" b="0" kern="0" dirty="0">
              <a:solidFill>
                <a:schemeClr val="tx1">
                  <a:lumMod val="65000"/>
                  <a:lumOff val="35000"/>
                </a:schemeClr>
              </a:solidFill>
              <a:latin typeface="Eurostile"/>
              <a:cs typeface="Eurostile"/>
            </a:endParaRPr>
          </a:p>
        </p:txBody>
      </p:sp>
      <p:pic>
        <p:nvPicPr>
          <p:cNvPr id="17413" name="Picture 4" descr="RFT-6do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14800"/>
            <a:ext cx="6553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:a="http://schemas.openxmlformats.org/drawingml/2006/main" xmlns="" name="BSN Introduction - handouts.pptx" id="{D583ECBF-25F7-44BC-A463-92ED534B4D14}" vid="{CAD8ECF4-B4EF-4EE2-88FE-F499053A075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8295</TotalTime>
  <Words>496</Words>
  <Application>Microsoft Macintosh PowerPoint</Application>
  <PresentationFormat>On-screen Show (4:3)</PresentationFormat>
  <Paragraphs>129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Lucida Grande</vt:lpstr>
      <vt:lpstr>Osaka</vt:lpstr>
      <vt:lpstr>Arial</vt:lpstr>
      <vt:lpstr>MS PGothic</vt:lpstr>
      <vt:lpstr>ＭＳ Ｐゴシック</vt:lpstr>
      <vt:lpstr>Tahoma</vt:lpstr>
      <vt:lpstr>Eurostile</vt:lpstr>
      <vt:lpstr>Wingdings</vt:lpstr>
      <vt:lpstr>Blank Presentation</vt:lpstr>
      <vt:lpstr>Platform for Microrobot Navigation</vt:lpstr>
      <vt:lpstr> History of Swimming Microrobot</vt:lpstr>
      <vt:lpstr>  Potential Application </vt:lpstr>
      <vt:lpstr>   Challenges</vt:lpstr>
      <vt:lpstr>   Project Overview</vt:lpstr>
      <vt:lpstr>                 Design</vt:lpstr>
      <vt:lpstr>    Design</vt:lpstr>
      <vt:lpstr>      Simulation</vt:lpstr>
      <vt:lpstr>         Propulsion Method            </vt:lpstr>
      <vt:lpstr>       Resistive Force Theory</vt:lpstr>
      <vt:lpstr>      Propulsion Methods</vt:lpstr>
      <vt:lpstr>        Actuation</vt:lpstr>
      <vt:lpstr>  Simulation Algorithm</vt:lpstr>
      <vt:lpstr>     Fabrication</vt:lpstr>
      <vt:lpstr>   Nanoscribe</vt:lpstr>
      <vt:lpstr>   Nanoscribe</vt:lpstr>
      <vt:lpstr>  Scanning Electron Microscope</vt:lpstr>
      <vt:lpstr>       Simulation Result</vt:lpstr>
      <vt:lpstr>      Simulation Result</vt:lpstr>
      <vt:lpstr>   Simulation Result</vt:lpstr>
      <vt:lpstr>   Design Results</vt:lpstr>
      <vt:lpstr>     Fabrication Result</vt:lpstr>
      <vt:lpstr>      Conclusion</vt:lpstr>
      <vt:lpstr>   Thank you for your attention     Thanks to my supervisors    Prof. Guang-Zhong Yang        Dr. Vincenzo Curto     Dr. Henry Ip   </vt:lpstr>
    </vt:vector>
  </TitlesOfParts>
  <Company>steve wilson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g.dwyer13@imperial.ac.uk</dc:creator>
  <cp:lastModifiedBy>Nafiseh Emamy</cp:lastModifiedBy>
  <cp:revision>349</cp:revision>
  <dcterms:created xsi:type="dcterms:W3CDTF">2014-09-04T12:18:06Z</dcterms:created>
  <dcterms:modified xsi:type="dcterms:W3CDTF">2014-09-04T12:32:10Z</dcterms:modified>
</cp:coreProperties>
</file>